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3" autoAdjust="0"/>
    <p:restoredTop sz="94660"/>
  </p:normalViewPr>
  <p:slideViewPr>
    <p:cSldViewPr snapToGrid="0" snapToObjects="1">
      <p:cViewPr>
        <p:scale>
          <a:sx n="57" d="100"/>
          <a:sy n="57" d="100"/>
        </p:scale>
        <p:origin x="-37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197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39DA26B-DFF1-490C-B031-DB4FAE16F763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C2694C-8002-4401-B718-7D8D258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7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6C4089-619C-964C-AA99-74E23A2BD09A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AA1DC5-77A3-5042-B912-6B45E4FC0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22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CF82936-266E-8B4E-8AC8-197CD034F843}" type="slidenum">
              <a:rPr lang="en-US" sz="1200">
                <a:latin typeface="Calibri" charset="0"/>
              </a:rPr>
              <a:pPr eaLnBrk="1" hangingPunct="1"/>
              <a:t>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Ask the students: </a:t>
            </a: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what impact</a:t>
            </a:r>
            <a:r>
              <a:rPr lang="en-US" b="1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the flu had on society?</a:t>
            </a: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 </a:t>
            </a:r>
          </a:p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Ask students: what information we would need to have in order to make a prediction about whether H1N1 would evolve into a pandemic. 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71DCD5A-832B-154D-AAEC-8303857C8036}" type="slidenum">
              <a:rPr lang="en-US" sz="1200">
                <a:latin typeface="Calibri" charset="0"/>
              </a:rPr>
              <a:pPr eaLnBrk="1" hangingPunct="1"/>
              <a:t>10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5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AC0654B-B442-DF45-B3E6-A5FA63C7D6BE}" type="slidenum">
              <a:rPr lang="en-US" sz="1200">
                <a:latin typeface="Calibri" charset="0"/>
              </a:rPr>
              <a:pPr eaLnBrk="1" hangingPunct="1"/>
              <a:t>11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sz="9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2F1B34C-2673-FC45-854F-0CA2CD75C536}" type="slidenum">
              <a:rPr lang="en-US" sz="1200">
                <a:latin typeface="Calibri" charset="0"/>
              </a:rPr>
              <a:pPr eaLnBrk="1" hangingPunct="1"/>
              <a:t>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A1DC5-77A3-5042-B912-6B45E4FC07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53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6588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u="sng" dirty="0">
                <a:ea typeface="ＭＳ Ｐゴシック" pitchFamily="-110" charset="-128"/>
                <a:cs typeface="ＭＳ Ｐゴシック" pitchFamily="-110" charset="-128"/>
              </a:rPr>
              <a:t>An infectious disease</a:t>
            </a:r>
            <a:r>
              <a:rPr lang="en-US" sz="1400" dirty="0">
                <a:ea typeface="ＭＳ Ｐゴシック" pitchFamily="-110" charset="-128"/>
                <a:cs typeface="ＭＳ Ｐゴシック" pitchFamily="-110" charset="-128"/>
              </a:rPr>
              <a:t>: a clinically evident illness resulting from the presence of </a:t>
            </a:r>
            <a:r>
              <a:rPr lang="en-US" sz="1400" b="1" u="sng" dirty="0">
                <a:ea typeface="ＭＳ Ｐゴシック" pitchFamily="-110" charset="-128"/>
                <a:cs typeface="ＭＳ Ｐゴシック" pitchFamily="-110" charset="-128"/>
              </a:rPr>
              <a:t>infectious agents</a:t>
            </a:r>
            <a:r>
              <a:rPr lang="en-US" sz="1400" dirty="0">
                <a:ea typeface="ＭＳ Ｐゴシック" pitchFamily="-110" charset="-128"/>
                <a:cs typeface="ＭＳ Ｐゴシック" pitchFamily="-110" charset="-128"/>
              </a:rPr>
              <a:t> (pathogenic microbes, including </a:t>
            </a:r>
            <a:r>
              <a:rPr lang="en-US" sz="1400" i="1" dirty="0">
                <a:ea typeface="ＭＳ Ｐゴシック" pitchFamily="-110" charset="-128"/>
                <a:cs typeface="ＭＳ Ｐゴシック" pitchFamily="-110" charset="-128"/>
              </a:rPr>
              <a:t>viruses</a:t>
            </a:r>
            <a:r>
              <a:rPr lang="en-US" sz="1400" dirty="0"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sz="1400" i="1" dirty="0">
                <a:ea typeface="ＭＳ Ｐゴシック" pitchFamily="-110" charset="-128"/>
                <a:cs typeface="ＭＳ Ｐゴシック" pitchFamily="-110" charset="-128"/>
              </a:rPr>
              <a:t>bacteria</a:t>
            </a:r>
            <a:r>
              <a:rPr lang="en-US" sz="1400" dirty="0"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sz="1400" i="1" dirty="0">
                <a:ea typeface="ＭＳ Ｐゴシック" pitchFamily="-110" charset="-128"/>
                <a:cs typeface="ＭＳ Ｐゴシック" pitchFamily="-110" charset="-128"/>
              </a:rPr>
              <a:t>fungi</a:t>
            </a:r>
            <a:r>
              <a:rPr lang="en-US" sz="1400" dirty="0"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sz="1400" i="1" dirty="0">
                <a:ea typeface="ＭＳ Ｐゴシック" pitchFamily="-110" charset="-128"/>
                <a:cs typeface="ＭＳ Ｐゴシック" pitchFamily="-110" charset="-128"/>
              </a:rPr>
              <a:t>protozoa</a:t>
            </a:r>
            <a:r>
              <a:rPr lang="en-US" sz="1400" dirty="0">
                <a:ea typeface="ＭＳ Ｐゴシック" pitchFamily="-110" charset="-128"/>
                <a:cs typeface="ＭＳ Ｐゴシック" pitchFamily="-110" charset="-128"/>
              </a:rPr>
              <a:t>, and </a:t>
            </a:r>
            <a:r>
              <a:rPr lang="en-US" sz="1400" i="1" dirty="0">
                <a:ea typeface="ＭＳ Ｐゴシック" pitchFamily="-110" charset="-128"/>
                <a:cs typeface="ＭＳ Ｐゴシック" pitchFamily="-110" charset="-128"/>
              </a:rPr>
              <a:t>multicellular parasites</a:t>
            </a:r>
            <a:r>
              <a:rPr lang="en-US" sz="1400" dirty="0">
                <a:ea typeface="ＭＳ Ｐゴシック" pitchFamily="-110" charset="-128"/>
                <a:cs typeface="ＭＳ Ｐゴシック" pitchFamily="-110" charset="-128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Calibri" charset="0"/>
                <a:ea typeface="ＭＳ Ｐゴシック" charset="0"/>
                <a:cs typeface="ＭＳ Ｐゴシック" charset="0"/>
              </a:rPr>
              <a:t>Disease – the impairment of overall health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8E53D82-994F-BE42-B11B-745FA5E5F533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in theory</a:t>
            </a:r>
            <a:r>
              <a:rPr lang="en-US" baseline="0" dirty="0" smtClean="0"/>
              <a:t> all infectious agents are ‘</a:t>
            </a:r>
            <a:r>
              <a:rPr lang="en-US" b="1" baseline="0" dirty="0" smtClean="0"/>
              <a:t>parasites</a:t>
            </a:r>
            <a:r>
              <a:rPr lang="en-US" baseline="0" dirty="0" smtClean="0"/>
              <a:t>’ since they use resources of the host. But for practical simplicity, the term’ parasite’ is reserved for protozoa and worms </a:t>
            </a:r>
          </a:p>
          <a:p>
            <a:r>
              <a:rPr lang="en-US" dirty="0" smtClean="0"/>
              <a:t>Bacteria -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Single-celled prokaryotic organisms (no nucleus).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Microbes – organisms invisible to the naked eye</a:t>
            </a:r>
            <a:endParaRPr lang="en-US" dirty="0" smtClean="0"/>
          </a:p>
          <a:p>
            <a:r>
              <a:rPr lang="en-US" dirty="0" smtClean="0"/>
              <a:t>Fungi -</a:t>
            </a:r>
            <a:r>
              <a:rPr lang="en-US" baseline="0" dirty="0" smtClean="0"/>
              <a:t> unicellular eukaryotic organisms with </a:t>
            </a:r>
            <a:r>
              <a:rPr lang="en-US" baseline="0" dirty="0" err="1" smtClean="0"/>
              <a:t>chitinous</a:t>
            </a:r>
            <a:r>
              <a:rPr lang="en-US" baseline="0" dirty="0" smtClean="0"/>
              <a:t> cell wall. </a:t>
            </a:r>
          </a:p>
          <a:p>
            <a:r>
              <a:rPr lang="en-US" baseline="0" dirty="0" smtClean="0"/>
              <a:t>Viruses –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Noncellular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particle composed of genetic material protected by a protein shell and in some cases an envelope.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baseline="0" dirty="0" smtClean="0"/>
              <a:t>Protozoa -  eukaryotic microbe that is not a fungus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F28049-7F88-B248-AF5A-88602817E8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7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A1DC5-77A3-5042-B912-6B45E4FC07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50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65887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u="sng" dirty="0">
                <a:ea typeface="ＭＳ Ｐゴシック" pitchFamily="-110" charset="-128"/>
                <a:cs typeface="ＭＳ Ｐゴシック" pitchFamily="-110" charset="-128"/>
              </a:rPr>
              <a:t>An infectious disease</a:t>
            </a:r>
            <a:r>
              <a:rPr lang="en-US" sz="1400" dirty="0">
                <a:ea typeface="ＭＳ Ｐゴシック" pitchFamily="-110" charset="-128"/>
                <a:cs typeface="ＭＳ Ｐゴシック" pitchFamily="-110" charset="-128"/>
              </a:rPr>
              <a:t>: a clinically evident illness resulting from the presence of </a:t>
            </a:r>
            <a:r>
              <a:rPr lang="en-US" sz="1400" b="1" u="sng" dirty="0">
                <a:ea typeface="ＭＳ Ｐゴシック" pitchFamily="-110" charset="-128"/>
                <a:cs typeface="ＭＳ Ｐゴシック" pitchFamily="-110" charset="-128"/>
              </a:rPr>
              <a:t>infectious agents</a:t>
            </a:r>
            <a:r>
              <a:rPr lang="en-US" sz="1400" dirty="0">
                <a:ea typeface="ＭＳ Ｐゴシック" pitchFamily="-110" charset="-128"/>
                <a:cs typeface="ＭＳ Ｐゴシック" pitchFamily="-110" charset="-128"/>
              </a:rPr>
              <a:t> (pathogenic microbes, including </a:t>
            </a:r>
            <a:r>
              <a:rPr lang="en-US" sz="1400" i="1" dirty="0">
                <a:ea typeface="ＭＳ Ｐゴシック" pitchFamily="-110" charset="-128"/>
                <a:cs typeface="ＭＳ Ｐゴシック" pitchFamily="-110" charset="-128"/>
              </a:rPr>
              <a:t>viruses</a:t>
            </a:r>
            <a:r>
              <a:rPr lang="en-US" sz="1400" dirty="0"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sz="1400" i="1" dirty="0">
                <a:ea typeface="ＭＳ Ｐゴシック" pitchFamily="-110" charset="-128"/>
                <a:cs typeface="ＭＳ Ｐゴシック" pitchFamily="-110" charset="-128"/>
              </a:rPr>
              <a:t>bacteria</a:t>
            </a:r>
            <a:r>
              <a:rPr lang="en-US" sz="1400" dirty="0"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sz="1400" i="1" dirty="0">
                <a:ea typeface="ＭＳ Ｐゴシック" pitchFamily="-110" charset="-128"/>
                <a:cs typeface="ＭＳ Ｐゴシック" pitchFamily="-110" charset="-128"/>
              </a:rPr>
              <a:t>fungi</a:t>
            </a:r>
            <a:r>
              <a:rPr lang="en-US" sz="1400" dirty="0">
                <a:ea typeface="ＭＳ Ｐゴシック" pitchFamily="-110" charset="-128"/>
                <a:cs typeface="ＭＳ Ｐゴシック" pitchFamily="-110" charset="-128"/>
              </a:rPr>
              <a:t>, </a:t>
            </a:r>
            <a:r>
              <a:rPr lang="en-US" sz="1400" i="1" dirty="0">
                <a:ea typeface="ＭＳ Ｐゴシック" pitchFamily="-110" charset="-128"/>
                <a:cs typeface="ＭＳ Ｐゴシック" pitchFamily="-110" charset="-128"/>
              </a:rPr>
              <a:t>protozoa</a:t>
            </a:r>
            <a:r>
              <a:rPr lang="en-US" sz="1400" dirty="0">
                <a:ea typeface="ＭＳ Ｐゴシック" pitchFamily="-110" charset="-128"/>
                <a:cs typeface="ＭＳ Ｐゴシック" pitchFamily="-110" charset="-128"/>
              </a:rPr>
              <a:t>, and </a:t>
            </a:r>
            <a:r>
              <a:rPr lang="en-US" sz="1400" i="1" dirty="0">
                <a:ea typeface="ＭＳ Ｐゴシック" pitchFamily="-110" charset="-128"/>
                <a:cs typeface="ＭＳ Ｐゴシック" pitchFamily="-110" charset="-128"/>
              </a:rPr>
              <a:t>multicellular parasites</a:t>
            </a:r>
            <a:r>
              <a:rPr lang="en-US" sz="1400" dirty="0">
                <a:ea typeface="ＭＳ Ｐゴシック" pitchFamily="-110" charset="-128"/>
                <a:cs typeface="ＭＳ Ｐゴシック" pitchFamily="-110" charset="-128"/>
              </a:rPr>
              <a:t>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400" dirty="0">
                <a:latin typeface="Calibri" charset="0"/>
                <a:ea typeface="ＭＳ Ｐゴシック" charset="0"/>
                <a:cs typeface="ＭＳ Ｐゴシック" charset="0"/>
              </a:rPr>
              <a:t>Disease – the impairment of overall health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FEBCCD-A8FB-A14A-9CAC-16EC2BBC511F}" type="slidenum">
              <a:rPr lang="en-US" sz="1200">
                <a:latin typeface="Calibri" charset="0"/>
              </a:rPr>
              <a:pPr eaLnBrk="1" hangingPunct="1"/>
              <a:t>7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5D1506-0CCD-F443-81E9-AD91F4AA412C}" type="slidenum">
              <a:rPr lang="en-US" sz="1200">
                <a:latin typeface="Calibri" charset="0"/>
              </a:rPr>
              <a:pPr eaLnBrk="1" hangingPunct="1"/>
              <a:t>8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Remind the students to take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notes about the impact the flu had on society. 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defTabSz="46588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 smtClean="0">
                <a:latin typeface="Calibri" charset="0"/>
                <a:ea typeface="ＭＳ Ｐゴシック" charset="0"/>
                <a:cs typeface="ＭＳ Ｐゴシック" charset="0"/>
              </a:rPr>
              <a:t>Pandemic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 –a disease that is spread across continents or worldwide.</a:t>
            </a: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7066" indent="-291179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64717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30604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96491" indent="-23294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0699FD8-81A0-3944-B425-55E87EB123A4}" type="slidenum">
              <a:rPr lang="en-US" sz="1200">
                <a:latin typeface="Calibri" charset="0"/>
              </a:rPr>
              <a:pPr eaLnBrk="1" hangingPunct="1"/>
              <a:t>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3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4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2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2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52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91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5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95197-298A-BF44-9780-C6D90FC8918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4D95197-298A-BF44-9780-C6D90FC8918C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14EC1E5B-C0F0-BD4B-A211-234D7B6B8A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Gill Sans"/>
          <a:ea typeface="ＭＳ Ｐゴシック" pitchFamily="-110" charset="-128"/>
          <a:cs typeface="Gill San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Y1T90oIPC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youtube.com/watch?v=hJM6M3AMwSs" TargetMode="External"/><Relationship Id="rId4" Type="http://schemas.openxmlformats.org/officeDocument/2006/relationships/hyperlink" Target="https://www.youtube.com/watch?v=8NRTC1BlHg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5"/>
          <p:cNvGrpSpPr>
            <a:grpSpLocks/>
          </p:cNvGrpSpPr>
          <p:nvPr/>
        </p:nvGrpSpPr>
        <p:grpSpPr bwMode="auto">
          <a:xfrm>
            <a:off x="1752600" y="1714500"/>
            <a:ext cx="7137400" cy="4165600"/>
            <a:chOff x="0" y="17463"/>
            <a:chExt cx="10210800" cy="6840537"/>
          </a:xfrm>
        </p:grpSpPr>
        <p:sp>
          <p:nvSpPr>
            <p:cNvPr id="15362" name="TextBox 4"/>
            <p:cNvSpPr txBox="1">
              <a:spLocks noChangeArrowheads="1"/>
            </p:cNvSpPr>
            <p:nvPr/>
          </p:nvSpPr>
          <p:spPr bwMode="auto">
            <a:xfrm>
              <a:off x="0" y="17463"/>
              <a:ext cx="9144000" cy="684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/>
            </a:p>
          </p:txBody>
        </p:sp>
        <p:pic>
          <p:nvPicPr>
            <p:cNvPr id="1536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279" y="383318"/>
              <a:ext cx="3337521" cy="368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383318"/>
            <a:ext cx="87503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latin typeface="Gill Sans" charset="0"/>
                <a:ea typeface="ＭＳ Ｐゴシック" charset="0"/>
              </a:rPr>
              <a:t>Welcome to </a:t>
            </a:r>
            <a:r>
              <a:rPr lang="en-US" sz="4000" b="1" dirty="0" smtClean="0">
                <a:latin typeface="Gill Sans" charset="0"/>
                <a:ea typeface="ＭＳ Ｐゴシック" charset="0"/>
              </a:rPr>
              <a:t>the </a:t>
            </a:r>
            <a:br>
              <a:rPr lang="en-US" sz="4000" b="1" dirty="0" smtClean="0">
                <a:latin typeface="Gill Sans" charset="0"/>
                <a:ea typeface="ＭＳ Ｐゴシック" charset="0"/>
              </a:rPr>
            </a:br>
            <a:r>
              <a:rPr lang="en-US" sz="4000" b="1" dirty="0" smtClean="0">
                <a:latin typeface="Gill Sans" charset="0"/>
                <a:ea typeface="ＭＳ Ｐゴシック" charset="0"/>
              </a:rPr>
              <a:t>Infectious Diseases</a:t>
            </a:r>
            <a:r>
              <a:rPr lang="en-US" sz="4000" b="1" dirty="0">
                <a:latin typeface="Gill Sans" charset="0"/>
                <a:ea typeface="ＭＳ Ｐゴシック" charset="0"/>
              </a:rPr>
              <a:t> </a:t>
            </a:r>
            <a:r>
              <a:rPr lang="en-US" sz="4000" b="1" dirty="0" smtClean="0">
                <a:latin typeface="Gill Sans" charset="0"/>
                <a:ea typeface="ＭＳ Ｐゴシック" charset="0"/>
              </a:rPr>
              <a:t>Module </a:t>
            </a:r>
            <a:r>
              <a:rPr lang="en-US" sz="4000" b="1" dirty="0">
                <a:latin typeface="Gill Sans" charset="0"/>
                <a:ea typeface="ＭＳ Ｐゴシック" charset="0"/>
              </a:rPr>
              <a:t>!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10818"/>
            <a:ext cx="8229600" cy="31242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b="1" dirty="0">
                <a:latin typeface="Gill Sans" charset="0"/>
                <a:ea typeface="ＭＳ Ｐゴシック" charset="0"/>
                <a:cs typeface="Gill Sans" charset="0"/>
                <a:sym typeface="Times New Roman Bold" charset="0"/>
              </a:rPr>
              <a:t>It has 5 units. </a:t>
            </a:r>
          </a:p>
          <a:p>
            <a:pPr eaLnBrk="1" hangingPunct="1">
              <a:spcBef>
                <a:spcPct val="0"/>
              </a:spcBef>
            </a:pPr>
            <a:endParaRPr lang="en-US" sz="2800" b="1" dirty="0">
              <a:latin typeface="Gill Sans" charset="0"/>
              <a:ea typeface="ＭＳ Ｐゴシック" charset="0"/>
              <a:cs typeface="Gill Sans" charset="0"/>
              <a:sym typeface="Times New Roman Bold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b="1" dirty="0">
                <a:latin typeface="Gill Sans" charset="0"/>
                <a:ea typeface="ＭＳ Ｐゴシック" charset="0"/>
                <a:cs typeface="Gill Sans" charset="0"/>
                <a:sym typeface="Times New Roman Bold" charset="0"/>
              </a:rPr>
              <a:t>Each unit lasts about a week.</a:t>
            </a:r>
          </a:p>
          <a:p>
            <a:pPr eaLnBrk="1" hangingPunct="1">
              <a:spcBef>
                <a:spcPct val="0"/>
              </a:spcBef>
            </a:pPr>
            <a:endParaRPr lang="en-US" sz="2800" b="1" dirty="0">
              <a:latin typeface="Gill Sans" charset="0"/>
              <a:ea typeface="ＭＳ Ｐゴシック" charset="0"/>
              <a:cs typeface="Gill Sans" charset="0"/>
              <a:sym typeface="Times New Roman Bold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b="1" dirty="0">
                <a:latin typeface="Gill Sans" charset="0"/>
                <a:ea typeface="ＭＳ Ｐゴシック" charset="0"/>
                <a:cs typeface="Gill Sans" charset="0"/>
                <a:sym typeface="Times New Roman Bold" charset="0"/>
              </a:rPr>
              <a:t>Each unit covers a critical</a:t>
            </a:r>
            <a:r>
              <a:rPr lang="en-US" sz="2800" b="1" dirty="0">
                <a:latin typeface="Gill Sans" charset="0"/>
                <a:ea typeface="ヒラギノ明朝 ProN W6" charset="0"/>
                <a:cs typeface="ヒラギノ明朝 ProN W6" charset="0"/>
                <a:sym typeface="Times New Roman Bold" charset="0"/>
              </a:rPr>
              <a:t> </a:t>
            </a:r>
            <a:r>
              <a:rPr lang="en-US" sz="2800" b="1" dirty="0">
                <a:latin typeface="Gill Sans" charset="0"/>
                <a:ea typeface="ＭＳ Ｐゴシック" charset="0"/>
                <a:cs typeface="Gill Sans" charset="0"/>
                <a:sym typeface="Times New Roman Bold" charset="0"/>
              </a:rPr>
              <a:t>question we need to answer if we want to understand </a:t>
            </a:r>
            <a:r>
              <a:rPr lang="en-US" sz="2800" b="1" dirty="0" smtClean="0">
                <a:latin typeface="Gill Sans" charset="0"/>
                <a:ea typeface="ＭＳ Ｐゴシック" charset="0"/>
                <a:cs typeface="Gill Sans" charset="0"/>
                <a:sym typeface="Times New Roman Bold" charset="0"/>
              </a:rPr>
              <a:t>infectious diseases. </a:t>
            </a:r>
            <a:endParaRPr lang="en-US" sz="2800" b="1" dirty="0">
              <a:latin typeface="Gill Sans" charset="0"/>
              <a:ea typeface="ヒラギノ明朝 ProN W6" charset="0"/>
              <a:cs typeface="ヒラギノ明朝 ProN W6" charset="0"/>
              <a:sym typeface="Times New Roman 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6235" y="6394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Gill Sans" charset="0"/>
                <a:ea typeface="ＭＳ Ｐゴシック" charset="0"/>
                <a:cs typeface="ＭＳ Ｐゴシック" charset="0"/>
              </a:rPr>
              <a:t>Wrap Up</a:t>
            </a:r>
            <a:endParaRPr lang="en-US" sz="3600" b="1" dirty="0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59350" y="1471250"/>
            <a:ext cx="8229600" cy="412114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b="1" dirty="0" smtClean="0">
              <a:cs typeface="Cambria"/>
            </a:endParaRPr>
          </a:p>
          <a:p>
            <a:pPr marL="51435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>
                <a:ea typeface="ＭＳ Ｐゴシック" charset="0"/>
                <a:cs typeface="Cambria"/>
              </a:rPr>
              <a:t>What impacts did the 1918 flu have on society</a:t>
            </a:r>
            <a:r>
              <a:rPr lang="en-US" b="1" dirty="0" smtClean="0">
                <a:ea typeface="ＭＳ Ｐゴシック" charset="0"/>
                <a:cs typeface="Cambria"/>
              </a:rPr>
              <a:t>?</a:t>
            </a:r>
            <a:endParaRPr lang="en-US" b="1" dirty="0" smtClean="0">
              <a:cs typeface="Cambria"/>
            </a:endParaRPr>
          </a:p>
          <a:p>
            <a:pPr marL="514350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cs typeface="Cambria"/>
              </a:rPr>
              <a:t>Thinking of the </a:t>
            </a:r>
            <a:r>
              <a:rPr lang="en-US" b="1" dirty="0">
                <a:cs typeface="Cambria"/>
              </a:rPr>
              <a:t>pros and cons you listed about the flu </a:t>
            </a:r>
            <a:r>
              <a:rPr lang="en-US" b="1" dirty="0" smtClean="0">
                <a:cs typeface="Cambria"/>
              </a:rPr>
              <a:t>shot: </a:t>
            </a:r>
            <a:r>
              <a:rPr lang="en-US" b="1" dirty="0">
                <a:ea typeface="ＭＳ Ｐゴシック" charset="0"/>
                <a:cs typeface="Cambria"/>
              </a:rPr>
              <a:t>w</a:t>
            </a:r>
            <a:r>
              <a:rPr lang="en-US" b="1" dirty="0" smtClean="0">
                <a:ea typeface="ＭＳ Ｐゴシック" charset="0"/>
                <a:cs typeface="Cambria"/>
              </a:rPr>
              <a:t>hat might have happened in 1918 if there was a flu shot available?</a:t>
            </a:r>
            <a:endParaRPr lang="en-US" b="1" dirty="0">
              <a:ea typeface="ＭＳ Ｐゴシック" charset="0"/>
              <a:cs typeface="Cambria"/>
            </a:endParaRPr>
          </a:p>
          <a:p>
            <a:pPr marL="457200" lvl="1" indent="-457200" eaLnBrk="1" hangingPunct="1">
              <a:lnSpc>
                <a:spcPct val="200000"/>
              </a:lnSpc>
              <a:buFont typeface="+mj-lt"/>
              <a:buAutoNum type="arabicPeriod"/>
            </a:pPr>
            <a:endParaRPr lang="en-US" sz="2400" b="1" dirty="0">
              <a:latin typeface="Calibri" charset="0"/>
              <a:ea typeface="ＭＳ Ｐゴシック" charset="0"/>
            </a:endParaRPr>
          </a:p>
          <a:p>
            <a:pPr marL="457200" lvl="1" indent="-457200" eaLnBrk="1" hangingPunct="1">
              <a:lnSpc>
                <a:spcPct val="200000"/>
              </a:lnSpc>
              <a:buFont typeface="+mj-lt"/>
              <a:buAutoNum type="arabicPeriod"/>
            </a:pPr>
            <a:endParaRPr lang="en-US" sz="2400" b="1" dirty="0">
              <a:latin typeface="Calibri" charset="0"/>
              <a:ea typeface="ＭＳ Ｐゴシック" charset="0"/>
            </a:endParaRPr>
          </a:p>
          <a:p>
            <a:pPr marL="457200" lvl="1" indent="-457200" eaLnBrk="1" hangingPunct="1">
              <a:buFont typeface="+mj-lt"/>
              <a:buAutoNum type="arabicPeriod"/>
            </a:pPr>
            <a:endParaRPr lang="en-US" sz="2400" b="1" dirty="0">
              <a:latin typeface="Calibri" charset="0"/>
              <a:ea typeface="ＭＳ Ｐゴシック" charset="0"/>
            </a:endParaRPr>
          </a:p>
          <a:p>
            <a:pPr marL="457200" lvl="1" indent="-457200" eaLnBrk="1" hangingPunct="1">
              <a:buFont typeface="+mj-lt"/>
              <a:buAutoNum type="arabicPeriod"/>
            </a:pPr>
            <a:endParaRPr lang="en-US" sz="2400" b="1" dirty="0">
              <a:latin typeface="Calibri" charset="0"/>
              <a:ea typeface="ＭＳ Ｐゴシック" charset="0"/>
            </a:endParaRPr>
          </a:p>
          <a:p>
            <a:pPr marL="457200" lvl="1" indent="-457200" eaLnBrk="1" hangingPunct="1">
              <a:buFont typeface="+mj-lt"/>
              <a:buAutoNum type="arabicPeriod"/>
            </a:pPr>
            <a:endParaRPr lang="en-US" sz="2400" b="1" dirty="0">
              <a:latin typeface="Calibri" charset="0"/>
              <a:ea typeface="ＭＳ Ｐゴシック" charset="0"/>
            </a:endParaRPr>
          </a:p>
          <a:p>
            <a:pPr marL="457200" indent="-457200" eaLnBrk="1" hangingPunct="1">
              <a:buFont typeface="+mj-lt"/>
              <a:buAutoNum type="arabicPeriod"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 flipH="1">
            <a:off x="2762250" y="5732463"/>
            <a:ext cx="100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FFFF"/>
                </a:solidFill>
                <a:latin typeface="Calibri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0119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Gill Sans" charset="0"/>
                <a:ea typeface="ＭＳ Ｐゴシック" charset="0"/>
                <a:cs typeface="ＭＳ Ｐゴシック" charset="0"/>
              </a:rPr>
              <a:t>Homework</a:t>
            </a:r>
            <a:endParaRPr lang="en-US" sz="3600" b="1" dirty="0">
              <a:latin typeface="Gill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681037" y="1992313"/>
            <a:ext cx="8462963" cy="3341687"/>
          </a:xfrm>
        </p:spPr>
        <p:txBody>
          <a:bodyPr>
            <a:normAutofit lnSpcReduction="10000"/>
          </a:bodyPr>
          <a:lstStyle/>
          <a:p>
            <a:pPr marL="0" lvl="1" eaLnBrk="1" hangingPunct="1">
              <a:buFont typeface="Arial" charset="0"/>
              <a:buChar char="•"/>
            </a:pPr>
            <a:r>
              <a:rPr lang="en-US" b="1" dirty="0">
                <a:latin typeface="Calibri" charset="0"/>
                <a:ea typeface="ＭＳ Ｐゴシック" charset="0"/>
              </a:rPr>
              <a:t>Write a paragraph about three globally important infectious diseases:</a:t>
            </a:r>
          </a:p>
          <a:p>
            <a:pPr marL="1085850" lvl="3" indent="-457200" eaLnBrk="1" hangingPunct="1"/>
            <a:r>
              <a:rPr lang="en-US" sz="2800" b="1" dirty="0">
                <a:latin typeface="Calibri" charset="0"/>
                <a:ea typeface="ＭＳ Ｐゴシック" charset="0"/>
              </a:rPr>
              <a:t>One </a:t>
            </a:r>
            <a:r>
              <a:rPr lang="en-US" sz="2800" b="1" dirty="0" smtClean="0">
                <a:latin typeface="Calibri" charset="0"/>
                <a:ea typeface="ＭＳ Ｐゴシック" charset="0"/>
              </a:rPr>
              <a:t>bacterial or fungal</a:t>
            </a:r>
            <a:endParaRPr lang="en-US" sz="2800" b="1" dirty="0">
              <a:latin typeface="Calibri" charset="0"/>
              <a:ea typeface="ＭＳ Ｐゴシック" charset="0"/>
            </a:endParaRPr>
          </a:p>
          <a:p>
            <a:pPr marL="1085850" lvl="3" indent="-457200" eaLnBrk="1" hangingPunct="1"/>
            <a:r>
              <a:rPr lang="en-US" sz="2800" b="1" dirty="0">
                <a:latin typeface="Calibri" charset="0"/>
                <a:ea typeface="ＭＳ Ｐゴシック" charset="0"/>
              </a:rPr>
              <a:t>One viral </a:t>
            </a:r>
          </a:p>
          <a:p>
            <a:pPr marL="1085850" lvl="3" indent="-457200" eaLnBrk="1" hangingPunct="1"/>
            <a:r>
              <a:rPr lang="en-US" sz="2800" b="1" dirty="0">
                <a:latin typeface="Calibri" charset="0"/>
                <a:ea typeface="ＭＳ Ｐゴシック" charset="0"/>
              </a:rPr>
              <a:t>One </a:t>
            </a:r>
            <a:r>
              <a:rPr lang="en-US" sz="2800" b="1" dirty="0" smtClean="0">
                <a:latin typeface="Calibri" charset="0"/>
                <a:ea typeface="ＭＳ Ｐゴシック" charset="0"/>
              </a:rPr>
              <a:t>parasitic or worms</a:t>
            </a:r>
            <a:endParaRPr lang="en-US" sz="2800" b="1" dirty="0">
              <a:latin typeface="Calibri" charset="0"/>
              <a:ea typeface="ＭＳ Ｐゴシック" charset="0"/>
            </a:endParaRPr>
          </a:p>
          <a:p>
            <a:pPr marL="0" lvl="1" indent="0" eaLnBrk="1" hangingPunct="1">
              <a:buNone/>
            </a:pPr>
            <a:endParaRPr lang="en-US" sz="2400" b="1" i="1" dirty="0">
              <a:latin typeface="Calibri" charset="0"/>
              <a:ea typeface="ＭＳ Ｐゴシック" charset="0"/>
            </a:endParaRPr>
          </a:p>
          <a:p>
            <a:pPr marL="0" lvl="1" indent="0" eaLnBrk="1" hangingPunct="1">
              <a:buNone/>
            </a:pPr>
            <a:r>
              <a:rPr lang="en-US" sz="2400" b="1" i="1" dirty="0" smtClean="0">
                <a:latin typeface="Calibri" charset="0"/>
                <a:ea typeface="ＭＳ Ｐゴシック" charset="0"/>
              </a:rPr>
              <a:t>*</a:t>
            </a:r>
            <a:r>
              <a:rPr lang="en-US" b="1" i="1" dirty="0" smtClean="0">
                <a:latin typeface="Calibri" charset="0"/>
                <a:ea typeface="ＭＳ Ｐゴシック" charset="0"/>
              </a:rPr>
              <a:t>Identify </a:t>
            </a:r>
            <a:r>
              <a:rPr lang="en-US" b="1" i="1" dirty="0">
                <a:latin typeface="Calibri" charset="0"/>
                <a:ea typeface="ＭＳ Ｐゴシック" charset="0"/>
              </a:rPr>
              <a:t>your sources</a:t>
            </a:r>
            <a:r>
              <a:rPr lang="en-US" b="1" i="1" dirty="0" smtClean="0">
                <a:latin typeface="Calibri" charset="0"/>
                <a:ea typeface="ＭＳ Ｐゴシック" charset="0"/>
              </a:rPr>
              <a:t>*</a:t>
            </a:r>
            <a:endParaRPr lang="en-US" b="1" i="1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46100" y="1943101"/>
            <a:ext cx="8229600" cy="37719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b="1" u="sng" dirty="0">
                <a:latin typeface="Calibri" charset="0"/>
                <a:ea typeface="ＭＳ Ｐゴシック" charset="0"/>
                <a:cs typeface="Arial" charset="0"/>
              </a:rPr>
              <a:t>Unit </a:t>
            </a:r>
            <a:r>
              <a:rPr lang="en-US" sz="2400" b="1" u="sng" dirty="0" smtClean="0">
                <a:latin typeface="Calibri" charset="0"/>
                <a:ea typeface="ＭＳ Ｐゴシック" charset="0"/>
                <a:cs typeface="Arial" charset="0"/>
              </a:rPr>
              <a:t>1</a:t>
            </a:r>
            <a:r>
              <a:rPr lang="en-US" sz="2400" b="1" u="sng" dirty="0">
                <a:latin typeface="Calibri" charset="0"/>
                <a:ea typeface="ＭＳ Ｐゴシック" charset="0"/>
                <a:cs typeface="Arial" charset="0"/>
              </a:rPr>
              <a:t>:</a:t>
            </a:r>
            <a:r>
              <a:rPr lang="en-US" sz="2400" b="1" dirty="0" smtClean="0">
                <a:latin typeface="Calibri" charset="0"/>
                <a:ea typeface="ＭＳ Ｐゴシック" charset="0"/>
                <a:cs typeface="Arial" charset="0"/>
              </a:rPr>
              <a:t> What </a:t>
            </a:r>
            <a:r>
              <a:rPr lang="en-US" sz="2400" b="1" dirty="0">
                <a:latin typeface="Calibri" charset="0"/>
                <a:ea typeface="ＭＳ Ｐゴシック" charset="0"/>
                <a:cs typeface="Arial" charset="0"/>
              </a:rPr>
              <a:t>is an infectious disease and why do we care?</a:t>
            </a:r>
          </a:p>
          <a:p>
            <a:pPr eaLnBrk="1" hangingPunct="1">
              <a:buFont typeface="Arial" charset="0"/>
              <a:buNone/>
            </a:pPr>
            <a:endParaRPr lang="en-US" sz="2400" b="1" u="sng" dirty="0">
              <a:latin typeface="Calibri" charset="0"/>
              <a:ea typeface="ＭＳ Ｐゴシック" charset="0"/>
              <a:cs typeface="Arial" charset="0"/>
            </a:endParaRPr>
          </a:p>
          <a:p>
            <a:pPr eaLnBrk="1" hangingPunct="1"/>
            <a:r>
              <a:rPr lang="en-US" sz="2400" b="1" u="sng" dirty="0">
                <a:latin typeface="Calibri" charset="0"/>
                <a:ea typeface="ＭＳ Ｐゴシック" charset="0"/>
                <a:cs typeface="Arial" charset="0"/>
              </a:rPr>
              <a:t>Unit 2</a:t>
            </a:r>
            <a:r>
              <a:rPr lang="en-US" sz="2400" b="1" u="sng" dirty="0" smtClean="0">
                <a:latin typeface="Calibri" charset="0"/>
                <a:ea typeface="ＭＳ Ｐゴシック" charset="0"/>
                <a:cs typeface="Arial" charset="0"/>
              </a:rPr>
              <a:t>:</a:t>
            </a:r>
            <a:r>
              <a:rPr lang="en-US" sz="2400" b="1" dirty="0" smtClean="0">
                <a:latin typeface="Calibri" charset="0"/>
                <a:ea typeface="ＭＳ Ｐゴシック" charset="0"/>
                <a:cs typeface="Arial" charset="0"/>
              </a:rPr>
              <a:t>  What </a:t>
            </a:r>
            <a:r>
              <a:rPr lang="en-US" sz="2400" b="1" dirty="0">
                <a:latin typeface="Calibri" charset="0"/>
                <a:ea typeface="ＭＳ Ｐゴシック" charset="0"/>
                <a:cs typeface="Arial" charset="0"/>
              </a:rPr>
              <a:t>does it mean to have an infectious disease?</a:t>
            </a:r>
          </a:p>
          <a:p>
            <a:pPr eaLnBrk="1" hangingPunct="1"/>
            <a:endParaRPr lang="en-US" sz="2400" b="1" u="sng" dirty="0">
              <a:latin typeface="Calibri" charset="0"/>
              <a:ea typeface="ＭＳ Ｐゴシック" charset="0"/>
              <a:cs typeface="Arial" charset="0"/>
            </a:endParaRPr>
          </a:p>
          <a:p>
            <a:pPr eaLnBrk="1" hangingPunct="1"/>
            <a:r>
              <a:rPr lang="en-US" sz="2400" b="1" u="sng" dirty="0">
                <a:latin typeface="Calibri" charset="0"/>
                <a:ea typeface="ＭＳ Ｐゴシック" charset="0"/>
                <a:cs typeface="Arial" charset="0"/>
              </a:rPr>
              <a:t>Unit 3</a:t>
            </a:r>
            <a:r>
              <a:rPr lang="en-US" sz="2400" b="1" u="sng" dirty="0" smtClean="0">
                <a:latin typeface="Calibri" charset="0"/>
                <a:ea typeface="ＭＳ Ｐゴシック" charset="0"/>
                <a:cs typeface="Arial" charset="0"/>
              </a:rPr>
              <a:t>:</a:t>
            </a:r>
            <a:r>
              <a:rPr lang="en-US" sz="2400" b="1" dirty="0" smtClean="0">
                <a:latin typeface="Calibri" charset="0"/>
                <a:ea typeface="ＭＳ Ｐゴシック" charset="0"/>
                <a:cs typeface="Arial" charset="0"/>
              </a:rPr>
              <a:t>  When </a:t>
            </a:r>
            <a:r>
              <a:rPr lang="en-US" sz="2400" b="1" dirty="0">
                <a:latin typeface="Calibri" charset="0"/>
                <a:ea typeface="ＭＳ Ｐゴシック" charset="0"/>
                <a:cs typeface="Arial" charset="0"/>
              </a:rPr>
              <a:t>does a microbe </a:t>
            </a:r>
            <a:r>
              <a:rPr lang="en-US" sz="2400" b="1" dirty="0" smtClean="0">
                <a:latin typeface="Calibri" charset="0"/>
                <a:ea typeface="ＭＳ Ｐゴシック" charset="0"/>
                <a:cs typeface="Arial" charset="0"/>
              </a:rPr>
              <a:t>become pathogenic?</a:t>
            </a:r>
            <a:endParaRPr lang="en-US" sz="2400" b="1" dirty="0">
              <a:latin typeface="Calibri" charset="0"/>
              <a:ea typeface="ＭＳ Ｐゴシック" charset="0"/>
              <a:cs typeface="Arial" charset="0"/>
            </a:endParaRPr>
          </a:p>
          <a:p>
            <a:pPr eaLnBrk="1" hangingPunct="1"/>
            <a:endParaRPr lang="en-US" sz="2400" b="1" u="sng" dirty="0">
              <a:latin typeface="Calibri" charset="0"/>
              <a:ea typeface="ＭＳ Ｐゴシック" charset="0"/>
              <a:cs typeface="Arial" charset="0"/>
            </a:endParaRPr>
          </a:p>
          <a:p>
            <a:pPr eaLnBrk="1" hangingPunct="1"/>
            <a:r>
              <a:rPr lang="en-US" sz="2400" b="1" u="sng" dirty="0">
                <a:latin typeface="Calibri" charset="0"/>
                <a:ea typeface="ＭＳ Ｐゴシック" charset="0"/>
                <a:cs typeface="Arial" charset="0"/>
              </a:rPr>
              <a:t>Unit 4</a:t>
            </a:r>
            <a:r>
              <a:rPr lang="en-US" sz="2400" b="1" u="sng" dirty="0" smtClean="0">
                <a:latin typeface="Calibri" charset="0"/>
                <a:ea typeface="ＭＳ Ｐゴシック" charset="0"/>
                <a:cs typeface="Arial" charset="0"/>
              </a:rPr>
              <a:t>:</a:t>
            </a:r>
            <a:r>
              <a:rPr lang="en-US" sz="2400" b="1" dirty="0" smtClean="0">
                <a:latin typeface="Calibri" charset="0"/>
                <a:ea typeface="ＭＳ Ｐゴシック" charset="0"/>
                <a:cs typeface="Arial" charset="0"/>
              </a:rPr>
              <a:t>  How </a:t>
            </a:r>
            <a:r>
              <a:rPr lang="en-US" sz="2400" b="1" dirty="0">
                <a:latin typeface="Calibri" charset="0"/>
                <a:ea typeface="ＭＳ Ｐゴシック" charset="0"/>
                <a:cs typeface="Arial" charset="0"/>
              </a:rPr>
              <a:t>do pathogens make us sick?</a:t>
            </a:r>
          </a:p>
          <a:p>
            <a:pPr eaLnBrk="1" hangingPunct="1"/>
            <a:endParaRPr lang="en-US" sz="2400" b="1" u="sng" dirty="0">
              <a:latin typeface="Calibri" charset="0"/>
              <a:ea typeface="ＭＳ Ｐゴシック" charset="0"/>
              <a:cs typeface="Arial" charset="0"/>
            </a:endParaRPr>
          </a:p>
          <a:p>
            <a:pPr eaLnBrk="1" hangingPunct="1"/>
            <a:r>
              <a:rPr lang="en-US" sz="2400" b="1" u="sng" dirty="0">
                <a:latin typeface="Calibri" charset="0"/>
                <a:ea typeface="ＭＳ Ｐゴシック" charset="0"/>
                <a:cs typeface="Arial" charset="0"/>
              </a:rPr>
              <a:t>Unit 5</a:t>
            </a:r>
            <a:r>
              <a:rPr lang="en-US" sz="2400" b="1" u="sng" dirty="0" smtClean="0">
                <a:latin typeface="Calibri" charset="0"/>
                <a:ea typeface="ＭＳ Ｐゴシック" charset="0"/>
                <a:cs typeface="Arial" charset="0"/>
              </a:rPr>
              <a:t>:</a:t>
            </a:r>
            <a:r>
              <a:rPr lang="en-US" sz="2400" b="1" dirty="0" smtClean="0">
                <a:latin typeface="Calibri" charset="0"/>
                <a:ea typeface="ＭＳ Ｐゴシック" charset="0"/>
                <a:cs typeface="Arial" charset="0"/>
              </a:rPr>
              <a:t>  How </a:t>
            </a:r>
            <a:r>
              <a:rPr lang="en-US" sz="2400" b="1" dirty="0">
                <a:latin typeface="Calibri" charset="0"/>
                <a:ea typeface="ＭＳ Ｐゴシック" charset="0"/>
                <a:cs typeface="Arial" charset="0"/>
              </a:rPr>
              <a:t>do we get better?</a:t>
            </a:r>
          </a:p>
          <a:p>
            <a:pPr eaLnBrk="1" hangingPunct="1"/>
            <a:endParaRPr lang="en-US" sz="20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 charset="0"/>
              <a:buNone/>
            </a:pPr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b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-88900" y="138113"/>
            <a:ext cx="933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algn="ctr" eaLnBrk="1" hangingPunct="1"/>
            <a:r>
              <a:rPr lang="en-US" sz="3600" b="1" dirty="0">
                <a:latin typeface="Gill Sans"/>
                <a:cs typeface="Gill Sans"/>
              </a:rPr>
              <a:t>Welcome to the </a:t>
            </a:r>
            <a:endParaRPr lang="en-US" sz="3600" b="1" dirty="0" smtClean="0">
              <a:latin typeface="Gill Sans"/>
              <a:cs typeface="Gill Sans"/>
            </a:endParaRPr>
          </a:p>
          <a:p>
            <a:pPr marL="0" lvl="1" algn="ctr" eaLnBrk="1" hangingPunct="1"/>
            <a:r>
              <a:rPr lang="en-US" sz="3600" b="1" dirty="0">
                <a:latin typeface="Gill Sans"/>
                <a:cs typeface="Gill Sans"/>
              </a:rPr>
              <a:t>I</a:t>
            </a:r>
            <a:r>
              <a:rPr lang="en-US" sz="3600" b="1" dirty="0" smtClean="0">
                <a:latin typeface="Gill Sans"/>
                <a:cs typeface="Gill Sans"/>
              </a:rPr>
              <a:t>nfectious </a:t>
            </a:r>
            <a:r>
              <a:rPr lang="en-US" sz="3600" b="1" dirty="0">
                <a:latin typeface="Gill Sans"/>
                <a:cs typeface="Gill Sans"/>
              </a:rPr>
              <a:t>D</a:t>
            </a:r>
            <a:r>
              <a:rPr lang="en-US" sz="3600" b="1" dirty="0" smtClean="0">
                <a:latin typeface="Gill Sans"/>
                <a:cs typeface="Gill Sans"/>
              </a:rPr>
              <a:t>isease </a:t>
            </a:r>
            <a:r>
              <a:rPr lang="en-US" sz="3600" b="1" dirty="0">
                <a:latin typeface="Gill Sans"/>
                <a:cs typeface="Gill Sans"/>
              </a:rPr>
              <a:t>module</a:t>
            </a:r>
            <a:r>
              <a:rPr lang="en-US" sz="3600" b="1" dirty="0" smtClean="0">
                <a:latin typeface="Gill Sans"/>
                <a:cs typeface="Gill Sans"/>
              </a:rPr>
              <a:t>!</a:t>
            </a:r>
            <a:endParaRPr lang="en-US" sz="36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0516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Lesson </a:t>
            </a:r>
            <a:r>
              <a:rPr lang="en-US" sz="3600" b="1" dirty="0" smtClean="0">
                <a:latin typeface="Gill Sans"/>
                <a:cs typeface="Gill Sans"/>
              </a:rPr>
              <a:t>Objectives:</a:t>
            </a:r>
            <a:endParaRPr lang="en-US" sz="3600" b="1" dirty="0">
              <a:latin typeface="Gill Sans"/>
              <a:cs typeface="Gill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After finishing today’s lesson, you will be able to:</a:t>
            </a:r>
          </a:p>
          <a:p>
            <a:pPr>
              <a:buFont typeface="Arial"/>
              <a:buNone/>
            </a:pPr>
            <a:endParaRPr lang="en-US" sz="2400" b="1" u="sng" dirty="0" smtClean="0"/>
          </a:p>
          <a:p>
            <a:pPr lvl="0">
              <a:buFont typeface="Arial"/>
              <a:buChar char="•"/>
            </a:pPr>
            <a:r>
              <a:rPr lang="en-US" sz="2400" b="1" dirty="0" smtClean="0"/>
              <a:t>explain what a disease is.</a:t>
            </a:r>
          </a:p>
          <a:p>
            <a:pPr marL="0" lvl="0" indent="0">
              <a:buNone/>
            </a:pPr>
            <a:endParaRPr lang="en-US" sz="2400" b="1" dirty="0" smtClean="0"/>
          </a:p>
          <a:p>
            <a:pPr lvl="0">
              <a:buFont typeface="Arial"/>
              <a:buChar char="•"/>
            </a:pPr>
            <a:r>
              <a:rPr lang="en-US" sz="2400" b="1" dirty="0" smtClean="0"/>
              <a:t>explain what makes a disease infectious.</a:t>
            </a:r>
          </a:p>
          <a:p>
            <a:pPr marL="0" lvl="0" indent="0">
              <a:buNone/>
            </a:pPr>
            <a:endParaRPr lang="en-US" sz="2400" b="1" dirty="0" smtClean="0"/>
          </a:p>
          <a:p>
            <a:pPr lvl="0">
              <a:buFont typeface="Arial"/>
              <a:buChar char="•"/>
            </a:pPr>
            <a:r>
              <a:rPr lang="en-US" sz="2400" b="1" dirty="0" smtClean="0"/>
              <a:t>explain why we care about infectious diseases.</a:t>
            </a:r>
          </a:p>
          <a:p>
            <a:pPr marL="0" lvl="0" indent="0">
              <a:buNone/>
            </a:pPr>
            <a:endParaRPr lang="en-US" sz="2400" b="1" dirty="0" smtClean="0"/>
          </a:p>
          <a:p>
            <a:pPr lvl="0">
              <a:buFont typeface="Arial"/>
              <a:buChar char="•"/>
            </a:pPr>
            <a:r>
              <a:rPr lang="en-US" sz="2400" b="1" dirty="0" smtClean="0"/>
              <a:t>name three impacts the flu has on society.</a:t>
            </a:r>
            <a:endParaRPr lang="en-US" sz="2400" b="1" u="sng" dirty="0" smtClean="0"/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68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386971"/>
            <a:ext cx="8229600" cy="4422158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b="1" dirty="0">
                <a:latin typeface="Calibri" charset="0"/>
                <a:ea typeface="ＭＳ Ｐゴシック" charset="0"/>
              </a:rPr>
              <a:t>An infectious disease: a clinically evident illness resulting from the presence of infectious agents (pathogenic microbes, including viruses, bacteria, fungi, protozoa, and multicellular parasites)</a:t>
            </a:r>
          </a:p>
          <a:p>
            <a:pPr marL="342900" lvl="1" indent="-342900">
              <a:buFont typeface="Arial" charset="0"/>
              <a:buChar char="•"/>
            </a:pPr>
            <a:endParaRPr lang="en-US" b="1" dirty="0">
              <a:latin typeface="Calibri" charset="0"/>
              <a:ea typeface="ＭＳ Ｐゴシック" charset="0"/>
            </a:endParaRPr>
          </a:p>
          <a:p>
            <a:pPr marL="342900" lvl="1" indent="-342900">
              <a:buFont typeface="Arial" charset="0"/>
              <a:buChar char="•"/>
            </a:pPr>
            <a:r>
              <a:rPr lang="en-US" b="1" dirty="0">
                <a:latin typeface="Calibri" charset="0"/>
                <a:ea typeface="ＭＳ Ｐゴシック" charset="0"/>
              </a:rPr>
              <a:t>Disease – the impairment of overall health</a:t>
            </a:r>
          </a:p>
          <a:p>
            <a:pPr marL="0" lvl="1" indent="0" eaLnBrk="1" hangingPunct="1">
              <a:buNone/>
            </a:pPr>
            <a:endParaRPr lang="en-US" b="1" dirty="0" smtClean="0">
              <a:latin typeface="Calibri" charset="0"/>
              <a:ea typeface="ＭＳ Ｐゴシック" charset="0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b="1" dirty="0" smtClean="0">
                <a:latin typeface="Calibri" charset="0"/>
                <a:ea typeface="ＭＳ Ｐゴシック" charset="0"/>
              </a:rPr>
              <a:t>What infectious diseases do you know?</a:t>
            </a:r>
            <a:endParaRPr lang="en-US" altLang="ja-JP" b="1" dirty="0">
              <a:latin typeface="Calibri" charset="0"/>
              <a:ea typeface="ＭＳ Ｐゴシック" charset="0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endParaRPr lang="en-US" sz="3000" b="1" dirty="0">
              <a:latin typeface="Calibri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0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20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endParaRPr lang="en-US" sz="3000" b="1" dirty="0">
              <a:latin typeface="Calibri" charset="0"/>
              <a:ea typeface="ＭＳ Ｐゴシック" charset="0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endParaRPr lang="en-US" sz="3000" b="1" dirty="0">
              <a:latin typeface="Calibri" charset="0"/>
              <a:ea typeface="ＭＳ Ｐゴシック" charset="0"/>
            </a:endParaRPr>
          </a:p>
          <a:p>
            <a:pPr eaLnBrk="1" hangingPunct="1"/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Gill Sans" charset="0"/>
                <a:cs typeface="Gill Sans" charset="0"/>
              </a:rPr>
              <a:t>Do Now</a:t>
            </a:r>
            <a:endParaRPr lang="en-US" sz="3600" b="1" dirty="0"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19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85937"/>
              </p:ext>
            </p:extLst>
          </p:nvPr>
        </p:nvGraphicFramePr>
        <p:xfrm>
          <a:off x="927099" y="1277938"/>
          <a:ext cx="7505701" cy="48384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63801"/>
                <a:gridCol w="2690717"/>
                <a:gridCol w="2351183"/>
              </a:tblGrid>
              <a:tr h="96753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Bacteria and fungi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(single</a:t>
                      </a:r>
                      <a:r>
                        <a:rPr lang="en-US" sz="2000" baseline="0" dirty="0" smtClean="0"/>
                        <a:t> cell microbes</a:t>
                      </a:r>
                      <a:r>
                        <a:rPr lang="en-US" sz="2000" dirty="0" smtClean="0"/>
                        <a:t>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Viruses (nonliving infectious</a:t>
                      </a:r>
                      <a:r>
                        <a:rPr lang="en-US" sz="2000" baseline="0" dirty="0" smtClean="0"/>
                        <a:t> agents</a:t>
                      </a:r>
                      <a:r>
                        <a:rPr lang="en-US" sz="2000" dirty="0" smtClean="0"/>
                        <a:t>)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Parasites (protozoa and</a:t>
                      </a:r>
                      <a:r>
                        <a:rPr lang="en-US" sz="2000" baseline="0" dirty="0" smtClean="0"/>
                        <a:t> worms</a:t>
                      </a:r>
                      <a:r>
                        <a:rPr lang="en-US" sz="2000" dirty="0" smtClean="0"/>
                        <a:t>)</a:t>
                      </a:r>
                    </a:p>
                  </a:txBody>
                  <a:tcPr/>
                </a:tc>
              </a:tr>
              <a:tr h="3832599">
                <a:tc>
                  <a:txBody>
                    <a:bodyPr/>
                    <a:lstStyle/>
                    <a:p>
                      <a:r>
                        <a:rPr lang="en-US" sz="1800" i="0" dirty="0" smtClean="0"/>
                        <a:t>Pneumonia</a:t>
                      </a:r>
                    </a:p>
                    <a:p>
                      <a:r>
                        <a:rPr lang="en-US" sz="1800" dirty="0" smtClean="0"/>
                        <a:t>MRSA</a:t>
                      </a:r>
                    </a:p>
                    <a:p>
                      <a:r>
                        <a:rPr lang="en-US" sz="1800" dirty="0" smtClean="0"/>
                        <a:t>Whooping</a:t>
                      </a:r>
                      <a:r>
                        <a:rPr lang="en-US" sz="1800" baseline="0" dirty="0" smtClean="0"/>
                        <a:t> cough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Cholera</a:t>
                      </a:r>
                    </a:p>
                    <a:p>
                      <a:r>
                        <a:rPr lang="en-US" sz="1800" dirty="0" smtClean="0"/>
                        <a:t>Tuberculosis</a:t>
                      </a:r>
                      <a:r>
                        <a:rPr lang="en-US" sz="1800" baseline="0" dirty="0" smtClean="0"/>
                        <a:t> (TB)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Typhoid fever</a:t>
                      </a:r>
                    </a:p>
                    <a:p>
                      <a:r>
                        <a:rPr lang="en-US" sz="1800" i="0" dirty="0" smtClean="0"/>
                        <a:t>Gastroenteritis</a:t>
                      </a:r>
                    </a:p>
                    <a:p>
                      <a:r>
                        <a:rPr lang="en-US" sz="1800" dirty="0" smtClean="0"/>
                        <a:t>Anthrax</a:t>
                      </a:r>
                    </a:p>
                    <a:p>
                      <a:r>
                        <a:rPr lang="en-US" sz="1800" dirty="0" smtClean="0"/>
                        <a:t>Chlamydia, etc.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Yeast infection</a:t>
                      </a:r>
                    </a:p>
                    <a:p>
                      <a:r>
                        <a:rPr lang="en-US" sz="1800" dirty="0" smtClean="0"/>
                        <a:t>Athlete’s foot, etc.</a:t>
                      </a:r>
                    </a:p>
                    <a:p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Influenza</a:t>
                      </a:r>
                      <a:r>
                        <a:rPr lang="en-US" sz="1800" baseline="0" dirty="0" smtClean="0"/>
                        <a:t> A, the flu</a:t>
                      </a:r>
                      <a:endParaRPr lang="en-US" sz="1800" dirty="0" smtClean="0"/>
                    </a:p>
                    <a:p>
                      <a:r>
                        <a:rPr lang="en-US" sz="1800" dirty="0" smtClean="0"/>
                        <a:t>AIDS</a:t>
                      </a:r>
                    </a:p>
                    <a:p>
                      <a:r>
                        <a:rPr lang="en-US" sz="1800" dirty="0" smtClean="0"/>
                        <a:t>Smallpox</a:t>
                      </a:r>
                    </a:p>
                    <a:p>
                      <a:r>
                        <a:rPr lang="en-US" sz="1800" dirty="0" smtClean="0"/>
                        <a:t>Measles</a:t>
                      </a:r>
                    </a:p>
                    <a:p>
                      <a:r>
                        <a:rPr lang="en-US" sz="1800" dirty="0" smtClean="0"/>
                        <a:t>Chickenpox</a:t>
                      </a:r>
                    </a:p>
                    <a:p>
                      <a:r>
                        <a:rPr lang="en-US" sz="1800" dirty="0" smtClean="0"/>
                        <a:t>Herpes</a:t>
                      </a:r>
                    </a:p>
                    <a:p>
                      <a:r>
                        <a:rPr lang="en-US" sz="1800" dirty="0" smtClean="0"/>
                        <a:t>Common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cold</a:t>
                      </a:r>
                    </a:p>
                    <a:p>
                      <a:r>
                        <a:rPr lang="en-US" sz="1800" dirty="0" smtClean="0"/>
                        <a:t>Warts</a:t>
                      </a:r>
                    </a:p>
                    <a:p>
                      <a:r>
                        <a:rPr lang="en-US" sz="1800" dirty="0" smtClean="0"/>
                        <a:t>Rabies</a:t>
                      </a:r>
                    </a:p>
                    <a:p>
                      <a:r>
                        <a:rPr lang="en-US" sz="1800" dirty="0" smtClean="0"/>
                        <a:t>Ebola</a:t>
                      </a:r>
                    </a:p>
                    <a:p>
                      <a:r>
                        <a:rPr lang="en-US" sz="1800" dirty="0" smtClean="0"/>
                        <a:t>Stomach</a:t>
                      </a:r>
                      <a:r>
                        <a:rPr lang="en-US" sz="1800" baseline="0" dirty="0" smtClean="0"/>
                        <a:t> flu, </a:t>
                      </a:r>
                      <a:r>
                        <a:rPr lang="en-US" sz="1800" dirty="0" smtClean="0"/>
                        <a:t>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Sleeping sickness</a:t>
                      </a:r>
                    </a:p>
                    <a:p>
                      <a:r>
                        <a:rPr lang="en-US" sz="1800" dirty="0" smtClean="0"/>
                        <a:t>Malaria</a:t>
                      </a:r>
                    </a:p>
                    <a:p>
                      <a:r>
                        <a:rPr lang="en-US" sz="1800" dirty="0" smtClean="0"/>
                        <a:t>Toxoplasmosis, etc.</a:t>
                      </a:r>
                    </a:p>
                    <a:p>
                      <a:endParaRPr lang="en-US" sz="1800" dirty="0" smtClean="0"/>
                    </a:p>
                    <a:p>
                      <a:r>
                        <a:rPr lang="en-US" sz="1800" dirty="0" smtClean="0"/>
                        <a:t>Pinworm, etc.</a:t>
                      </a:r>
                    </a:p>
                    <a:p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Gill Sans"/>
                <a:cs typeface="Gill Sans"/>
              </a:rPr>
              <a:t>Examples of infectious diseases:</a:t>
            </a:r>
            <a:endParaRPr lang="en-US" sz="3600" b="1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7661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3071"/>
            <a:ext cx="8229600" cy="4525963"/>
          </a:xfrm>
        </p:spPr>
        <p:txBody>
          <a:bodyPr/>
          <a:lstStyle/>
          <a:p>
            <a:r>
              <a:rPr lang="en-US" dirty="0"/>
              <a:t>Bacteria - Single-celled prokaryotic organisms (no nucleus). </a:t>
            </a:r>
          </a:p>
          <a:p>
            <a:r>
              <a:rPr lang="en-US" dirty="0"/>
              <a:t>Microbes – organisms invisible to the naked eye</a:t>
            </a:r>
          </a:p>
          <a:p>
            <a:r>
              <a:rPr lang="en-US" dirty="0"/>
              <a:t>Fungi - unicellular eukaryotic organisms with </a:t>
            </a:r>
            <a:r>
              <a:rPr lang="en-US" dirty="0" err="1"/>
              <a:t>chitinous</a:t>
            </a:r>
            <a:r>
              <a:rPr lang="en-US" dirty="0"/>
              <a:t> cell wall. </a:t>
            </a:r>
          </a:p>
          <a:p>
            <a:r>
              <a:rPr lang="en-US" dirty="0"/>
              <a:t>Viruses – </a:t>
            </a:r>
            <a:r>
              <a:rPr lang="en-US" dirty="0" err="1"/>
              <a:t>Noncellular</a:t>
            </a:r>
            <a:r>
              <a:rPr lang="en-US" dirty="0"/>
              <a:t> particle composed of genetic material protected by a protein shell and in some cases an envelope. </a:t>
            </a:r>
          </a:p>
          <a:p>
            <a:r>
              <a:rPr lang="en-US" dirty="0"/>
              <a:t>Protozoa -  eukaryotic microbe that is not a fungus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6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457200" y="2176463"/>
            <a:ext cx="8229600" cy="1658937"/>
          </a:xfrm>
        </p:spPr>
        <p:txBody>
          <a:bodyPr>
            <a:normAutofit fontScale="62500" lnSpcReduction="20000"/>
          </a:bodyPr>
          <a:lstStyle/>
          <a:p>
            <a:pPr marL="0" lvl="1" eaLnBrk="1" hangingPunct="1">
              <a:buFont typeface="Arial" charset="0"/>
              <a:buChar char="•"/>
            </a:pPr>
            <a:r>
              <a:rPr lang="en-US" sz="4500" b="1" dirty="0">
                <a:latin typeface="Calibri" charset="0"/>
                <a:ea typeface="ＭＳ Ｐゴシック" charset="0"/>
              </a:rPr>
              <a:t> What </a:t>
            </a:r>
            <a:r>
              <a:rPr lang="en-US" sz="4500" b="1" dirty="0" smtClean="0">
                <a:latin typeface="Calibri" charset="0"/>
                <a:ea typeface="ＭＳ Ｐゴシック" charset="0"/>
              </a:rPr>
              <a:t>is the difference between a disease and an </a:t>
            </a:r>
            <a:r>
              <a:rPr lang="en-US" sz="4500" b="1" dirty="0">
                <a:latin typeface="Calibri" charset="0"/>
                <a:ea typeface="ＭＳ Ｐゴシック" charset="0"/>
              </a:rPr>
              <a:t>infectious </a:t>
            </a:r>
            <a:r>
              <a:rPr lang="en-US" sz="4500" b="1" dirty="0" smtClean="0">
                <a:latin typeface="Calibri" charset="0"/>
                <a:ea typeface="ＭＳ Ｐゴシック" charset="0"/>
              </a:rPr>
              <a:t>disease?</a:t>
            </a:r>
            <a:endParaRPr lang="en-US" sz="4500" b="1" dirty="0">
              <a:solidFill>
                <a:srgbClr val="898989"/>
              </a:solidFill>
              <a:latin typeface="Calibri" charset="0"/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None/>
            </a:pPr>
            <a:endParaRPr lang="en-US" sz="30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3000" b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lvl="1" indent="0" algn="ctr" eaLnBrk="1" hangingPunct="1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Transmission of microbes that replicate!!!</a:t>
            </a:r>
            <a:endParaRPr lang="en-US" sz="4400" b="1" dirty="0">
              <a:solidFill>
                <a:srgbClr val="FF0000"/>
              </a:solidFill>
              <a:latin typeface="Calibri" charset="0"/>
              <a:ea typeface="ＭＳ Ｐゴシック" charset="0"/>
            </a:endParaRPr>
          </a:p>
          <a:p>
            <a:pPr marL="0" lvl="1" eaLnBrk="1" hangingPunct="1">
              <a:buFont typeface="Arial" charset="0"/>
              <a:buChar char="•"/>
            </a:pPr>
            <a:endParaRPr lang="en-US" sz="3000" b="1" dirty="0">
              <a:latin typeface="Calibri" charset="0"/>
              <a:ea typeface="ＭＳ Ｐゴシック" charset="0"/>
            </a:endParaRPr>
          </a:p>
          <a:p>
            <a:pPr eaLnBrk="1" hangingPunct="1"/>
            <a:endParaRPr lang="en-US" sz="3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Title 1"/>
          <p:cNvSpPr txBox="1">
            <a:spLocks/>
          </p:cNvSpPr>
          <p:nvPr/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Gill Sans" charset="0"/>
                <a:cs typeface="Gill Sans" charset="0"/>
              </a:rPr>
              <a:t>Discussion</a:t>
            </a:r>
            <a:endParaRPr lang="en-US" sz="3600" b="1" dirty="0">
              <a:latin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152400" y="2725738"/>
            <a:ext cx="8839200" cy="1822450"/>
          </a:xfrm>
        </p:spPr>
        <p:txBody>
          <a:bodyPr/>
          <a:lstStyle/>
          <a:p>
            <a:pPr marL="0" lvl="1" algn="ctr" eaLnBrk="1" hangingPunct="1">
              <a:buFont typeface="Arial" charset="0"/>
              <a:buNone/>
            </a:pPr>
            <a:r>
              <a:rPr lang="en-US" sz="3600" b="1" dirty="0" smtClean="0">
                <a:latin typeface="Gill Sans" charset="0"/>
                <a:ea typeface="ＭＳ Ｐゴシック" charset="0"/>
                <a:cs typeface="Gill Sans" charset="0"/>
              </a:rPr>
              <a:t>Write down </a:t>
            </a:r>
            <a:r>
              <a:rPr lang="en-US" sz="3600" b="1" i="1" u="sng" dirty="0" smtClean="0">
                <a:latin typeface="Gill Sans" charset="0"/>
                <a:ea typeface="ＭＳ Ｐゴシック" charset="0"/>
                <a:cs typeface="Gill Sans" charset="0"/>
              </a:rPr>
              <a:t>two</a:t>
            </a:r>
            <a:r>
              <a:rPr lang="en-US" sz="3600" b="1" dirty="0" smtClean="0">
                <a:latin typeface="Gill Sans" charset="0"/>
                <a:ea typeface="ＭＳ Ｐゴシック" charset="0"/>
                <a:cs typeface="Gill Sans" charset="0"/>
              </a:rPr>
              <a:t> pros and </a:t>
            </a:r>
            <a:r>
              <a:rPr lang="en-US" sz="3600" b="1" i="1" u="sng" dirty="0" smtClean="0">
                <a:latin typeface="Gill Sans" charset="0"/>
                <a:ea typeface="ＭＳ Ｐゴシック" charset="0"/>
                <a:cs typeface="Gill Sans" charset="0"/>
              </a:rPr>
              <a:t>two</a:t>
            </a:r>
            <a:r>
              <a:rPr lang="en-US" sz="3600" b="1" dirty="0" smtClean="0">
                <a:latin typeface="Gill Sans" charset="0"/>
                <a:ea typeface="ＭＳ Ｐゴシック" charset="0"/>
                <a:cs typeface="Gill Sans" charset="0"/>
              </a:rPr>
              <a:t> cons of getting the flu shot.</a:t>
            </a:r>
            <a:endParaRPr lang="en-US" sz="3600" b="1" dirty="0">
              <a:latin typeface="Gill Sans" charset="0"/>
              <a:ea typeface="ＭＳ Ｐゴシック" charset="0"/>
              <a:cs typeface="Gill Sans" charset="0"/>
            </a:endParaRPr>
          </a:p>
          <a:p>
            <a:pPr marL="0" lvl="1" eaLnBrk="1" hangingPunct="1">
              <a:buFont typeface="Arial" charset="0"/>
              <a:buChar char="•"/>
            </a:pPr>
            <a:endParaRPr lang="en-US" sz="3600" b="1" dirty="0">
              <a:latin typeface="Calibri" charset="0"/>
              <a:ea typeface="ＭＳ Ｐゴシック" charset="0"/>
            </a:endParaRPr>
          </a:p>
          <a:p>
            <a:pPr marL="0" lvl="1" eaLnBrk="1" hangingPunct="1">
              <a:buFont typeface="Arial" charset="0"/>
              <a:buNone/>
            </a:pPr>
            <a:endParaRPr lang="en-US" sz="3600" b="1" dirty="0">
              <a:latin typeface="Calibri" charset="0"/>
              <a:ea typeface="ＭＳ Ｐゴシック" charset="0"/>
            </a:endParaRPr>
          </a:p>
          <a:p>
            <a:pPr eaLnBrk="1" hangingPunct="1"/>
            <a:endParaRPr lang="en-US" sz="36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3554" name="Picture 3" descr="3491564892_76b65b579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14300"/>
            <a:ext cx="14986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 descr="h1n1-swine-fl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4291013"/>
            <a:ext cx="27876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swine_flu_pig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4373563"/>
            <a:ext cx="267493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8187" t="10754" r="12455" b="6789"/>
          <a:stretch/>
        </p:blipFill>
        <p:spPr>
          <a:xfrm>
            <a:off x="7025132" y="276860"/>
            <a:ext cx="1755648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7"/>
          <p:cNvSpPr txBox="1">
            <a:spLocks noChangeArrowheads="1"/>
          </p:cNvSpPr>
          <p:nvPr/>
        </p:nvSpPr>
        <p:spPr bwMode="auto">
          <a:xfrm>
            <a:off x="0" y="0"/>
            <a:ext cx="9144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800" dirty="0" smtClean="0"/>
          </a:p>
          <a:p>
            <a:pPr algn="ctr" eaLnBrk="1" hangingPunct="1"/>
            <a:endParaRPr lang="en-US" sz="1800" dirty="0"/>
          </a:p>
          <a:p>
            <a:pPr algn="ctr" eaLnBrk="1" hangingPunct="1"/>
            <a:endParaRPr lang="en-US" sz="1800" dirty="0" smtClean="0"/>
          </a:p>
          <a:p>
            <a:pPr algn="ctr" eaLnBrk="1" hangingPunct="1"/>
            <a:endParaRPr lang="en-US" sz="1800" dirty="0"/>
          </a:p>
          <a:p>
            <a:pPr algn="ctr" eaLnBrk="1" hangingPunct="1"/>
            <a:endParaRPr lang="en-US" sz="1800" dirty="0" smtClean="0"/>
          </a:p>
          <a:p>
            <a:pPr algn="ctr" eaLnBrk="1" hangingPunct="1"/>
            <a:endParaRPr lang="en-US" sz="1800" dirty="0"/>
          </a:p>
          <a:p>
            <a:pPr algn="ctr" eaLnBrk="1" hangingPunct="1"/>
            <a:endParaRPr lang="en-US" sz="1800" dirty="0" smtClean="0"/>
          </a:p>
          <a:p>
            <a:pPr algn="ctr" eaLnBrk="1" hangingPunct="1"/>
            <a:endParaRPr lang="en-US" sz="1800" dirty="0"/>
          </a:p>
          <a:p>
            <a:pPr algn="ctr" eaLnBrk="1" hangingPunct="1"/>
            <a:endParaRPr lang="en-US" sz="1800" dirty="0" smtClean="0"/>
          </a:p>
          <a:p>
            <a:pPr algn="ctr" eaLnBrk="1" hangingPunct="1"/>
            <a:endParaRPr lang="en-US" sz="1800" dirty="0"/>
          </a:p>
          <a:p>
            <a:pPr algn="ctr" eaLnBrk="1" hangingPunct="1"/>
            <a:endParaRPr lang="en-US" sz="1800" dirty="0" smtClean="0"/>
          </a:p>
          <a:p>
            <a:pPr algn="ctr" eaLnBrk="1" hangingPunct="1"/>
            <a:endParaRPr lang="en-US" sz="1800" dirty="0"/>
          </a:p>
          <a:p>
            <a:pPr algn="ctr" eaLnBrk="1" hangingPunct="1"/>
            <a:r>
              <a:rPr lang="en-US" sz="1800" dirty="0" smtClean="0">
                <a:hlinkClick r:id="rId3"/>
              </a:rPr>
              <a:t>Documentary </a:t>
            </a:r>
            <a:endParaRPr lang="en-US" sz="1800" dirty="0" smtClean="0"/>
          </a:p>
          <a:p>
            <a:pPr algn="ctr" eaLnBrk="1" hangingPunct="1"/>
            <a:r>
              <a:rPr lang="en-US" sz="1800" smtClean="0">
                <a:hlinkClick r:id="rId4"/>
              </a:rPr>
              <a:t>We heard the bells</a:t>
            </a:r>
            <a:endParaRPr lang="en-US" sz="1800" dirty="0" smtClean="0"/>
          </a:p>
          <a:p>
            <a:pPr algn="ctr" eaLnBrk="1" hangingPunct="1"/>
            <a:r>
              <a:rPr lang="en-US" sz="1800" dirty="0" err="1" smtClean="0">
                <a:hlinkClick r:id="rId5"/>
              </a:rPr>
              <a:t>NovaScience</a:t>
            </a:r>
            <a:r>
              <a:rPr lang="en-US" sz="1800" dirty="0" smtClean="0">
                <a:hlinkClick r:id="rId5"/>
              </a:rPr>
              <a:t> Video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809843"/>
          </a:xfrm>
        </p:spPr>
        <p:txBody>
          <a:bodyPr>
            <a:normAutofit/>
          </a:bodyPr>
          <a:lstStyle/>
          <a:p>
            <a:r>
              <a:rPr lang="en-US" sz="3600" b="1" u="sng" dirty="0" smtClean="0">
                <a:latin typeface="Gill Sans"/>
                <a:cs typeface="Gill Sans"/>
              </a:rPr>
              <a:t>Video: </a:t>
            </a:r>
            <a:r>
              <a:rPr lang="en-US" sz="3600" b="1" dirty="0" smtClean="0">
                <a:latin typeface="Gill Sans"/>
                <a:cs typeface="Gill Sans"/>
              </a:rPr>
              <a:t>The 1918 Spanish Flu</a:t>
            </a:r>
            <a:endParaRPr lang="en-US" sz="36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240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68367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68367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12475</TotalTime>
  <Words>655</Words>
  <Application>Microsoft Office PowerPoint</Application>
  <PresentationFormat>On-screen Show (4:3)</PresentationFormat>
  <Paragraphs>148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Theme</vt:lpstr>
      <vt:lpstr>Welcome to the  Infectious Diseases Module !</vt:lpstr>
      <vt:lpstr>PowerPoint Presentation</vt:lpstr>
      <vt:lpstr>Lesson Objectives:</vt:lpstr>
      <vt:lpstr>PowerPoint Presentation</vt:lpstr>
      <vt:lpstr>Examples of infectious diseases:</vt:lpstr>
      <vt:lpstr>PowerPoint Presentation</vt:lpstr>
      <vt:lpstr>PowerPoint Presentation</vt:lpstr>
      <vt:lpstr>PowerPoint Presentation</vt:lpstr>
      <vt:lpstr>Video: The 1918 Spanish Flu</vt:lpstr>
      <vt:lpstr>Wrap Up</vt:lpstr>
      <vt:lpstr>Homework</vt:lpstr>
    </vt:vector>
  </TitlesOfParts>
  <Company>tufts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 Infectious Diseases Module !</dc:title>
  <dc:creator>berri jacque</dc:creator>
  <cp:lastModifiedBy>Eagle</cp:lastModifiedBy>
  <cp:revision>29</cp:revision>
  <cp:lastPrinted>2016-11-10T18:12:03Z</cp:lastPrinted>
  <dcterms:created xsi:type="dcterms:W3CDTF">2014-02-28T16:37:15Z</dcterms:created>
  <dcterms:modified xsi:type="dcterms:W3CDTF">2017-09-07T13:22:07Z</dcterms:modified>
</cp:coreProperties>
</file>